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4">
  <p:sldMasterIdLst>
    <p:sldMasterId id="2147483648" r:id="rId1"/>
  </p:sldMasterIdLst>
  <p:notesMasterIdLst>
    <p:notesMasterId r:id="rId21"/>
  </p:notesMasterIdLst>
  <p:sldIdLst>
    <p:sldId id="353" r:id="rId3"/>
    <p:sldId id="262" r:id="rId4"/>
    <p:sldId id="270" r:id="rId5"/>
    <p:sldId id="267" r:id="rId6"/>
    <p:sldId id="515" r:id="rId7"/>
    <p:sldId id="535" r:id="rId8"/>
    <p:sldId id="447" r:id="rId9"/>
    <p:sldId id="406" r:id="rId10"/>
    <p:sldId id="407" r:id="rId11"/>
    <p:sldId id="531" r:id="rId12"/>
    <p:sldId id="532" r:id="rId13"/>
    <p:sldId id="522" r:id="rId14"/>
    <p:sldId id="526" r:id="rId15"/>
    <p:sldId id="537" r:id="rId16"/>
    <p:sldId id="479" r:id="rId17"/>
    <p:sldId id="538" r:id="rId18"/>
    <p:sldId id="425" r:id="rId19"/>
    <p:sldId id="42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A624"/>
    <a:srgbClr val="E0D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8" autoAdjust="0"/>
    <p:restoredTop sz="94576" autoAdjust="0"/>
  </p:normalViewPr>
  <p:slideViewPr>
    <p:cSldViewPr>
      <p:cViewPr varScale="1">
        <p:scale>
          <a:sx n="94" d="100"/>
          <a:sy n="94" d="100"/>
        </p:scale>
        <p:origin x="-96" y="-168"/>
      </p:cViewPr>
      <p:guideLst>
        <p:guide orient="horz" pos="2160"/>
        <p:guide pos="28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11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A837C-A10E-4DFD-83FC-7B8E6B0479CA}" type="datetimeFigureOut">
              <a:rPr lang="el-GR" smtClean="0"/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5978D-4EA5-40FE-8364-B71F7C115796}" type="slidenum">
              <a:rPr lang="el-GR" smtClean="0"/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89309-3D8F-4A0C-8BE5-F66304D2BF6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93C41-E203-4AE5-932E-E4948816A2D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6.wdp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7708" b="4202"/>
          <a:stretch>
            <a:fillRect/>
          </a:stretch>
        </p:blipFill>
        <p:spPr>
          <a:xfrm>
            <a:off x="-96204" y="0"/>
            <a:ext cx="9344027" cy="6858000"/>
          </a:xfrm>
        </p:spPr>
      </p:pic>
      <p:sp>
        <p:nvSpPr>
          <p:cNvPr id="2" name="TextBox 1"/>
          <p:cNvSpPr txBox="1"/>
          <p:nvPr/>
        </p:nvSpPr>
        <p:spPr>
          <a:xfrm>
            <a:off x="723555" y="76200"/>
            <a:ext cx="7716600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000" b="1" dirty="0" smtClean="0"/>
              <a:t>ΤΑΤΙΑΝΑ ΠΟΥΛΟΥ</a:t>
            </a:r>
            <a:endParaRPr lang="en-US" sz="2000" b="1" dirty="0" smtClean="0"/>
          </a:p>
          <a:p>
            <a:pPr algn="ctr"/>
            <a:r>
              <a:rPr lang="el-GR" sz="2000" b="1" dirty="0" smtClean="0"/>
              <a:t>Εφορεία Αρχαιοτήτων Αθηνών</a:t>
            </a:r>
            <a:endParaRPr lang="el-GR" sz="2000" b="1" dirty="0" smtClean="0"/>
          </a:p>
          <a:p>
            <a:pPr algn="ctr"/>
            <a:r>
              <a:rPr lang="el-GR" sz="3200" b="1" i="1" dirty="0" smtClean="0"/>
              <a:t>ΟΙ ΑΝΑΣΚΑΦΕΣ ΤΟΥ ΛΟΥΖΙΕΡΙ ΣΤΗΝ ΑΘΗΝΑ </a:t>
            </a:r>
            <a:endParaRPr lang="en-US" sz="3200" b="1" i="1" dirty="0" smtClean="0"/>
          </a:p>
          <a:p>
            <a:pPr algn="ctr"/>
            <a:r>
              <a:rPr lang="el-GR" sz="3200" b="1" i="1" dirty="0" smtClean="0"/>
              <a:t>ΤΗΝ ΕΠΟΧΗ ΤΟΥ ΛΟΡΔΟΥ ΕΛΓΙΝ</a:t>
            </a:r>
            <a:endParaRPr lang="el-GR" sz="3200" b="1" i="1" dirty="0" smtClean="0"/>
          </a:p>
          <a:p>
            <a:pPr algn="ctr"/>
            <a:endParaRPr lang="el-GR" sz="3200" b="1" i="1" dirty="0"/>
          </a:p>
          <a:p>
            <a:pPr algn="ctr"/>
            <a:endParaRPr lang="el-GR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E:\TATIANA\17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342900" y="0"/>
            <a:ext cx="94869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28800" y="6096000"/>
            <a:ext cx="5867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/>
              <a:t>Τάφος </a:t>
            </a:r>
            <a:r>
              <a:rPr lang="en-US" sz="2800" b="1" dirty="0" smtClean="0"/>
              <a:t>1, </a:t>
            </a:r>
            <a:r>
              <a:rPr lang="el-GR" sz="2800" b="1" dirty="0" smtClean="0"/>
              <a:t>Χρυσό επιστήθιο κόσμημα </a:t>
            </a:r>
            <a:r>
              <a:rPr lang="en-US" sz="2800" b="1" dirty="0" smtClean="0"/>
              <a:t>1</a:t>
            </a:r>
            <a:endParaRPr lang="el-G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E:\TATIANA\18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457200" y="0"/>
            <a:ext cx="10287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6800" y="6096000"/>
            <a:ext cx="6677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/>
              <a:t>Τάφος 1</a:t>
            </a:r>
            <a:r>
              <a:rPr lang="en-US" sz="3200" b="1" dirty="0" smtClean="0"/>
              <a:t>, </a:t>
            </a:r>
            <a:r>
              <a:rPr lang="el-GR" sz="3200" b="1" dirty="0" smtClean="0"/>
              <a:t>Χρυσό επιστήθιο κόσμημα</a:t>
            </a:r>
            <a:r>
              <a:rPr lang="en-US" sz="3200" b="1" dirty="0" smtClean="0"/>
              <a:t> 2</a:t>
            </a:r>
            <a:endParaRPr lang="el-G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06821"/>
            <a:ext cx="695927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5867400"/>
            <a:ext cx="6887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/>
              <a:t>Χρυσό κόσμημα Βρετανικού Μουσείου</a:t>
            </a:r>
            <a:endParaRPr lang="el-G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Content Placeholder 3" descr="C:\Users\Nikolas\Desktop\NMA LECTURE\1586857001 (1)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548734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074" name="Picture 2" descr="E:\NMA LECTURE\IMG_3259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43200" y="1143000"/>
            <a:ext cx="338050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3124200" y="5867400"/>
            <a:ext cx="3671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Σπήλαιο «</a:t>
            </a:r>
            <a:r>
              <a:rPr lang="el-GR" sz="3200" b="1" dirty="0" err="1" smtClean="0"/>
              <a:t>Δοντά</a:t>
            </a:r>
            <a:r>
              <a:rPr lang="el-GR" sz="3200" b="1" dirty="0" smtClean="0"/>
              <a:t>»</a:t>
            </a:r>
            <a:endParaRPr lang="el-GR" sz="3200" b="1" dirty="0"/>
          </a:p>
        </p:txBody>
      </p:sp>
      <p:pic>
        <p:nvPicPr>
          <p:cNvPr id="5122" name="Picture 2" descr="C:\Users\Antreas\Desktop\NMA LECTURE\IMG_9172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605955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3" t="1684" r="20128" b="4892"/>
          <a:stretch>
            <a:fillRect/>
          </a:stretch>
        </p:blipFill>
        <p:spPr>
          <a:xfrm>
            <a:off x="2656489" y="10510"/>
            <a:ext cx="3515711" cy="6122276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19200" y="6172200"/>
            <a:ext cx="6612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The “Elgin Amphora”, British Museum</a:t>
            </a:r>
            <a:endParaRPr lang="el-G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" t="4118" r="3977" b="2664"/>
          <a:stretch>
            <a:fillRect/>
          </a:stretch>
        </p:blipFill>
        <p:spPr>
          <a:xfrm>
            <a:off x="838200" y="0"/>
            <a:ext cx="7848600" cy="6391476"/>
          </a:xfrm>
        </p:spPr>
      </p:pic>
      <p:sp>
        <p:nvSpPr>
          <p:cNvPr id="3" name="TextBox 2"/>
          <p:cNvSpPr txBox="1"/>
          <p:nvPr/>
        </p:nvSpPr>
        <p:spPr>
          <a:xfrm>
            <a:off x="1905000" y="6273225"/>
            <a:ext cx="6196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L.F.S. </a:t>
            </a:r>
            <a:r>
              <a:rPr lang="en-US" sz="3200" b="1" dirty="0" err="1" smtClean="0"/>
              <a:t>Fauvel</a:t>
            </a:r>
            <a:r>
              <a:rPr lang="en-US" sz="3200" b="1" dirty="0" smtClean="0"/>
              <a:t>, Plan d’ </a:t>
            </a:r>
            <a:r>
              <a:rPr lang="en-US" sz="3200" b="1" dirty="0" err="1" smtClean="0"/>
              <a:t>Athènes</a:t>
            </a:r>
            <a:r>
              <a:rPr lang="en-US" sz="3200" b="1" dirty="0" smtClean="0"/>
              <a:t>, 1798 </a:t>
            </a:r>
            <a:endParaRPr lang="el-G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Plan d’ </a:t>
            </a:r>
            <a:r>
              <a:rPr lang="en-US" sz="4000" b="1" dirty="0" err="1" smtClean="0"/>
              <a:t>Athènes</a:t>
            </a:r>
            <a:r>
              <a:rPr lang="en-US" sz="4000" b="1" dirty="0" smtClean="0"/>
              <a:t>, 1820</a:t>
            </a:r>
            <a:endParaRPr lang="el-GR" sz="4000" b="1" dirty="0"/>
          </a:p>
        </p:txBody>
      </p:sp>
      <p:pic>
        <p:nvPicPr>
          <p:cNvPr id="5122" name="Picture 2" descr="C:\Users\user\Desktop\BM_SEF_1317A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52600" y="457200"/>
            <a:ext cx="566945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600200" y="990600"/>
            <a:ext cx="605955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- Δεξιό βέλος"/>
          <p:cNvSpPr/>
          <p:nvPr/>
        </p:nvSpPr>
        <p:spPr>
          <a:xfrm>
            <a:off x="2952750" y="2838450"/>
            <a:ext cx="18288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 smtClean="0"/>
              <a:t>Άγιος Συμεών</a:t>
            </a:r>
            <a:endParaRPr lang="el-GR" sz="1200" dirty="0"/>
          </a:p>
        </p:txBody>
      </p:sp>
      <p:sp>
        <p:nvSpPr>
          <p:cNvPr id="8" name="7 - Αριστερό βέλος"/>
          <p:cNvSpPr/>
          <p:nvPr/>
        </p:nvSpPr>
        <p:spPr>
          <a:xfrm>
            <a:off x="5867400" y="3276600"/>
            <a:ext cx="1371600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 smtClean="0"/>
              <a:t>Άγιος Γεώργιος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J</a:t>
            </a:r>
            <a:r>
              <a:rPr lang="el-GR" sz="3200" b="1" dirty="0" smtClean="0"/>
              <a:t>. </a:t>
            </a:r>
            <a:r>
              <a:rPr lang="en-US" sz="3200" b="1" dirty="0" err="1" smtClean="0"/>
              <a:t>Nollekens-B.Hayden</a:t>
            </a:r>
            <a:br>
              <a:rPr lang="en-US" sz="3200" b="1" dirty="0" smtClean="0"/>
            </a:br>
            <a:r>
              <a:rPr lang="en-US" sz="3200" b="1" dirty="0" smtClean="0"/>
              <a:t> The Elgin </a:t>
            </a:r>
            <a:r>
              <a:rPr lang="en-US" sz="3200" b="1" dirty="0" err="1" smtClean="0"/>
              <a:t>Sarcofagus</a:t>
            </a:r>
            <a:endParaRPr lang="el-GR" sz="3200" b="1" dirty="0"/>
          </a:p>
        </p:txBody>
      </p:sp>
      <p:pic>
        <p:nvPicPr>
          <p:cNvPr id="4" name="Picture 2" descr="C:\Users\Antreas\Desktop\NMA LECTURE\IMG_3242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06214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8194" name="Picture 2" descr="C:\Users\Antreas\Desktop\NMA LECTURE\IMG_3243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5334000"/>
            <a:ext cx="8229600" cy="1143000"/>
          </a:xfrm>
        </p:spPr>
        <p:txBody>
          <a:bodyPr>
            <a:noAutofit/>
          </a:bodyPr>
          <a:lstStyle/>
          <a:p>
            <a:r>
              <a:rPr lang="el-GR" sz="3200" b="1" dirty="0" smtClean="0"/>
              <a:t>ΑΙΛΙΟΣ ΕΠΙΚΡΑΤΗΣ ΒΕΡΕΝΙΚΙΔΗΣ ΑΙΛΙΟΥ ΖΗΝΩΝΟΣ ΤΟΥ ΕΙΗΓΗΤΟΥ ΥΙΟΣ</a:t>
            </a:r>
            <a:br>
              <a:rPr lang="el-GR" sz="3200" b="1" dirty="0" smtClean="0"/>
            </a:br>
            <a:endParaRPr lang="el-GR" sz="3200" b="1" dirty="0"/>
          </a:p>
        </p:txBody>
      </p:sp>
      <p:pic>
        <p:nvPicPr>
          <p:cNvPr id="2050" name="Picture 2" descr="E:\NMA LECTURE\IMG_3244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600200" y="533400"/>
            <a:ext cx="605955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051" name="Picture 3" descr="F:\trav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09" t="12472" r="13339" b="26999"/>
          <a:stretch>
            <a:fillRect/>
          </a:stretch>
        </p:blipFill>
        <p:spPr bwMode="auto">
          <a:xfrm rot="16200000">
            <a:off x="1316420" y="-1011619"/>
            <a:ext cx="6358761" cy="838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038600" y="3924300"/>
            <a:ext cx="381000" cy="2667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Oval 5"/>
          <p:cNvSpPr/>
          <p:nvPr/>
        </p:nvSpPr>
        <p:spPr>
          <a:xfrm>
            <a:off x="3581400" y="4210050"/>
            <a:ext cx="190500" cy="133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Oval 6"/>
          <p:cNvSpPr/>
          <p:nvPr/>
        </p:nvSpPr>
        <p:spPr>
          <a:xfrm>
            <a:off x="4381500" y="4267200"/>
            <a:ext cx="190500" cy="133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Oval 7"/>
          <p:cNvSpPr/>
          <p:nvPr/>
        </p:nvSpPr>
        <p:spPr>
          <a:xfrm>
            <a:off x="4983154" y="4176712"/>
            <a:ext cx="212709" cy="2000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Oval 8"/>
          <p:cNvSpPr/>
          <p:nvPr/>
        </p:nvSpPr>
        <p:spPr>
          <a:xfrm>
            <a:off x="7772400" y="4819650"/>
            <a:ext cx="419100" cy="6667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Oval 9"/>
          <p:cNvSpPr/>
          <p:nvPr/>
        </p:nvSpPr>
        <p:spPr>
          <a:xfrm>
            <a:off x="3543300" y="2838450"/>
            <a:ext cx="190500" cy="133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Oval 10"/>
          <p:cNvSpPr/>
          <p:nvPr/>
        </p:nvSpPr>
        <p:spPr>
          <a:xfrm>
            <a:off x="2072738" y="3809999"/>
            <a:ext cx="441861" cy="4667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Oval 11"/>
          <p:cNvSpPr/>
          <p:nvPr/>
        </p:nvSpPr>
        <p:spPr>
          <a:xfrm>
            <a:off x="0" y="6172199"/>
            <a:ext cx="2286000" cy="6858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Oval 12"/>
          <p:cNvSpPr/>
          <p:nvPr/>
        </p:nvSpPr>
        <p:spPr>
          <a:xfrm>
            <a:off x="3352800" y="4724400"/>
            <a:ext cx="17145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Oval 8"/>
          <p:cNvSpPr/>
          <p:nvPr/>
        </p:nvSpPr>
        <p:spPr>
          <a:xfrm>
            <a:off x="2667000" y="1524000"/>
            <a:ext cx="6858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TextBox 14"/>
          <p:cNvSpPr txBox="1"/>
          <p:nvPr/>
        </p:nvSpPr>
        <p:spPr>
          <a:xfrm>
            <a:off x="2302047" y="6324600"/>
            <a:ext cx="5574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I. </a:t>
            </a:r>
            <a:r>
              <a:rPr lang="el-GR" sz="3200" b="1" dirty="0" smtClean="0"/>
              <a:t>Τραυλός, Οθωμανική Αθήνα. </a:t>
            </a:r>
            <a:endParaRPr lang="en-US" sz="3200" b="1" dirty="0"/>
          </a:p>
        </p:txBody>
      </p:sp>
      <p:sp>
        <p:nvSpPr>
          <p:cNvPr id="16" name="Oval 9"/>
          <p:cNvSpPr/>
          <p:nvPr/>
        </p:nvSpPr>
        <p:spPr>
          <a:xfrm>
            <a:off x="4267200" y="3200400"/>
            <a:ext cx="152400" cy="76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Oval 9"/>
          <p:cNvSpPr/>
          <p:nvPr/>
        </p:nvSpPr>
        <p:spPr>
          <a:xfrm>
            <a:off x="3657600" y="3829050"/>
            <a:ext cx="114300" cy="95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Oval 9"/>
          <p:cNvSpPr/>
          <p:nvPr/>
        </p:nvSpPr>
        <p:spPr>
          <a:xfrm>
            <a:off x="2666999" y="2590800"/>
            <a:ext cx="345824" cy="2476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C:\Users\user\Desktop\bmi\Plan FAUVEL-DODWELL-GETTY MUS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24000" y="685800"/>
            <a:ext cx="6346671" cy="5257800"/>
          </a:xfrm>
          <a:prstGeom prst="rect">
            <a:avLst/>
          </a:prstGeom>
          <a:noFill/>
        </p:spPr>
      </p:pic>
      <p:sp>
        <p:nvSpPr>
          <p:cNvPr id="4" name="3 - Έλλειψη"/>
          <p:cNvSpPr/>
          <p:nvPr/>
        </p:nvSpPr>
        <p:spPr>
          <a:xfrm>
            <a:off x="4495800" y="4343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72034" name="Picture 2" descr="G:\TATIANA\tatiana 2\130 ANGLICAN CHURCH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81000" y="152400"/>
            <a:ext cx="8305800" cy="62037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76130" name="Picture 2" descr="G:\TATIANA\tatiana 2\133  IMG_0652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81200" y="304170"/>
            <a:ext cx="4724400" cy="6325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0</TotalTime>
  <Words>472</Words>
  <Application>WPS Presentation</Application>
  <PresentationFormat>Προβολή στην οθόνη (4:3)</PresentationFormat>
  <Paragraphs>31</Paragraphs>
  <Slides>18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SimSun</vt:lpstr>
      <vt:lpstr>Wingdings</vt:lpstr>
      <vt:lpstr>Calibri</vt:lpstr>
      <vt:lpstr>Microsoft YaHei</vt:lpstr>
      <vt:lpstr/>
      <vt:lpstr>Arial Unicode MS</vt:lpstr>
      <vt:lpstr>Times New Roman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Plan d’ Athènes, 1820</vt:lpstr>
      <vt:lpstr>PowerPoint 演示文稿</vt:lpstr>
      <vt:lpstr>J. Nollekens-B.Hayden  The Elgin Sarcofagus</vt:lpstr>
      <vt:lpstr>PowerPoint 演示文稿</vt:lpstr>
      <vt:lpstr>ΑΙΛΙΟΣ ΕΠΙΚΡΑΤΗΣ ΒΕΡΕΝΙΚΙΔΗΣ ΑΙΛΙΟΥ ΖΗΝΩΝΟΣ ΤΟΥ ΕΙΗΓΗΤΟΥ ΥΙΟΣ 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Yannos Kourayos</dc:creator>
  <cp:lastModifiedBy>efaath</cp:lastModifiedBy>
  <cp:revision>388</cp:revision>
  <dcterms:created xsi:type="dcterms:W3CDTF">2015-05-11T04:43:00Z</dcterms:created>
  <dcterms:modified xsi:type="dcterms:W3CDTF">2020-11-22T15:07:05Z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1033-11.2.0.9747</vt:lpwstr>
  </property>
</Properties>
</file>